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sldIdLst>
    <p:sldId id="257" r:id="rId5"/>
    <p:sldId id="270" r:id="rId6"/>
    <p:sldId id="259" r:id="rId7"/>
    <p:sldId id="260" r:id="rId8"/>
    <p:sldId id="261" r:id="rId9"/>
    <p:sldId id="269" r:id="rId10"/>
    <p:sldId id="262" r:id="rId11"/>
    <p:sldId id="263" r:id="rId12"/>
    <p:sldId id="264" r:id="rId13"/>
    <p:sldId id="265" r:id="rId14"/>
    <p:sldId id="267" r:id="rId15"/>
    <p:sldId id="268" r:id="rId16"/>
    <p:sldId id="271" r:id="rId17"/>
    <p:sldId id="273" r:id="rId18"/>
    <p:sldId id="274"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51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4B7E4EF-A1BD-40F4-AB7B-04F084DD991D}"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0748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2213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7806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81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10/3/2020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1795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4062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57527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83496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10/3/2020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7778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10/3/2020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2024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10/3/2020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9233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6FA2B21-3FCD-4721-B95C-427943F61125}" type="datetime1">
              <a:rPr lang="en-US" smtClean="0"/>
              <a:t>10/3/2020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4B7E4EF-A1BD-40F4-AB7B-04F084DD991D}"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6218627"/>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4" name="Rectangle 3">
            <a:extLst>
              <a:ext uri="{FF2B5EF4-FFF2-40B4-BE49-F238E27FC236}">
                <a16:creationId xmlns:a16="http://schemas.microsoft.com/office/drawing/2014/main" id="{FD81A9B5-4B5E-4E4C-AD77-ABD28E29929F}"/>
              </a:ext>
            </a:extLst>
          </p:cNvPr>
          <p:cNvSpPr/>
          <p:nvPr/>
        </p:nvSpPr>
        <p:spPr>
          <a:xfrm>
            <a:off x="1767666" y="2116928"/>
            <a:ext cx="8656152" cy="30184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Title 6">
            <a:extLst>
              <a:ext uri="{FF2B5EF4-FFF2-40B4-BE49-F238E27FC236}">
                <a16:creationId xmlns:a16="http://schemas.microsoft.com/office/drawing/2014/main" id="{F5E764FC-60EE-4E7A-9269-ED6D93BEEF84}"/>
              </a:ext>
            </a:extLst>
          </p:cNvPr>
          <p:cNvSpPr>
            <a:spLocks noGrp="1"/>
          </p:cNvSpPr>
          <p:nvPr>
            <p:ph type="ctrTitle"/>
          </p:nvPr>
        </p:nvSpPr>
        <p:spPr>
          <a:xfrm>
            <a:off x="2389865" y="2419694"/>
            <a:ext cx="7064853" cy="2268559"/>
          </a:xfrm>
        </p:spPr>
        <p:txBody>
          <a:bodyPr/>
          <a:lstStyle/>
          <a:p>
            <a:r>
              <a:rPr lang="en-US" b="1" u="sng" dirty="0">
                <a:latin typeface="Comic Sans MS" panose="030F0702030302020204" pitchFamily="66" charset="0"/>
              </a:rPr>
              <a:t>LUDIC ARTISTS</a:t>
            </a:r>
            <a:endParaRPr lang="en-IN" b="1" u="sng" dirty="0">
              <a:latin typeface="Comic Sans MS" panose="030F0702030302020204" pitchFamily="66"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442207" y="3886680"/>
            <a:ext cx="4775075" cy="559656"/>
          </a:xfrm>
        </p:spPr>
        <p:txBody>
          <a:bodyPr>
            <a:noAutofit/>
          </a:bodyPr>
          <a:lstStyle/>
          <a:p>
            <a:pPr algn="ctr"/>
            <a:r>
              <a:rPr lang="en-US" sz="2400" dirty="0">
                <a:solidFill>
                  <a:srgbClr val="FB5105"/>
                </a:solidFill>
                <a:latin typeface="Arial Narrow" panose="020B0606020202030204" pitchFamily="34" charset="0"/>
              </a:rPr>
              <a:t>To enthrall people with our orphic work towards mars !</a:t>
            </a:r>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838D2-4911-4F4D-BDE7-30E3F9BA011C}"/>
              </a:ext>
            </a:extLst>
          </p:cNvPr>
          <p:cNvPicPr>
            <a:picLocks noChangeAspect="1"/>
          </p:cNvPicPr>
          <p:nvPr/>
        </p:nvPicPr>
        <p:blipFill>
          <a:blip r:embed="rId2"/>
          <a:stretch>
            <a:fillRect/>
          </a:stretch>
        </p:blipFill>
        <p:spPr>
          <a:xfrm>
            <a:off x="1138237" y="638175"/>
            <a:ext cx="9915525" cy="5581650"/>
          </a:xfrm>
          <a:prstGeom prst="rect">
            <a:avLst/>
          </a:prstGeom>
        </p:spPr>
      </p:pic>
    </p:spTree>
    <p:extLst>
      <p:ext uri="{BB962C8B-B14F-4D97-AF65-F5344CB8AC3E}">
        <p14:creationId xmlns:p14="http://schemas.microsoft.com/office/powerpoint/2010/main" val="321539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E87E-BEE2-403F-A56B-337477BEB67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045B6B4-66BB-44DE-B524-FC47B4EAEEE4}"/>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8CDC4ACD-2B63-4C65-A835-E8EF02B22007}"/>
              </a:ext>
            </a:extLst>
          </p:cNvPr>
          <p:cNvPicPr>
            <a:picLocks noChangeAspect="1"/>
          </p:cNvPicPr>
          <p:nvPr/>
        </p:nvPicPr>
        <p:blipFill>
          <a:blip r:embed="rId2"/>
          <a:stretch>
            <a:fillRect/>
          </a:stretch>
        </p:blipFill>
        <p:spPr>
          <a:xfrm>
            <a:off x="1161798" y="88776"/>
            <a:ext cx="9996668" cy="6680447"/>
          </a:xfrm>
          <a:prstGeom prst="rect">
            <a:avLst/>
          </a:prstGeom>
        </p:spPr>
      </p:pic>
    </p:spTree>
    <p:extLst>
      <p:ext uri="{BB962C8B-B14F-4D97-AF65-F5344CB8AC3E}">
        <p14:creationId xmlns:p14="http://schemas.microsoft.com/office/powerpoint/2010/main" val="247386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199629-7443-4476-A74A-C98E49669263}"/>
              </a:ext>
            </a:extLst>
          </p:cNvPr>
          <p:cNvSpPr>
            <a:spLocks noGrp="1"/>
          </p:cNvSpPr>
          <p:nvPr>
            <p:ph type="body" idx="1"/>
          </p:nvPr>
        </p:nvSpPr>
        <p:spPr>
          <a:xfrm>
            <a:off x="2133821" y="235799"/>
            <a:ext cx="7791931" cy="2214438"/>
          </a:xfrm>
        </p:spPr>
        <p:txBody>
          <a:bodyPr>
            <a:normAutofit fontScale="47500" lnSpcReduction="20000"/>
          </a:bodyPr>
          <a:lstStyle/>
          <a:p>
            <a:pPr algn="ctr"/>
            <a:r>
              <a:rPr lang="en-US" sz="11400" b="1" dirty="0">
                <a:effectLst>
                  <a:outerShdw blurRad="38100" dist="38100" dir="2700000" algn="tl">
                    <a:srgbClr val="000000">
                      <a:alpha val="43137"/>
                    </a:srgbClr>
                  </a:outerShdw>
                </a:effectLst>
                <a:latin typeface="Agency FB" panose="020B0503020202020204" pitchFamily="34" charset="0"/>
              </a:rPr>
              <a:t>                                 FUTURE</a:t>
            </a:r>
          </a:p>
          <a:p>
            <a:r>
              <a:rPr lang="en-US" sz="5400" b="1" dirty="0">
                <a:solidFill>
                  <a:srgbClr val="FFC000"/>
                </a:solidFill>
                <a:effectLst>
                  <a:outerShdw blurRad="38100" dist="38100" dir="2700000" algn="tl">
                    <a:srgbClr val="000000">
                      <a:alpha val="43137"/>
                    </a:srgbClr>
                  </a:outerShdw>
                </a:effectLst>
                <a:latin typeface="Agency FB" panose="020B0503020202020204" pitchFamily="34" charset="0"/>
              </a:rPr>
              <a:t>“After months of travel in space, when you first arrive at Mars and your new home is ready for you to move in, it will be a great day,”</a:t>
            </a:r>
          </a:p>
          <a:p>
            <a:r>
              <a:rPr lang="en-US" b="1" dirty="0">
                <a:effectLst>
                  <a:outerShdw blurRad="38100" dist="38100" dir="2700000" algn="tl">
                    <a:srgbClr val="000000">
                      <a:alpha val="43137"/>
                    </a:srgbClr>
                  </a:outerShdw>
                </a:effectLst>
                <a:latin typeface="Agency FB" panose="020B0503020202020204" pitchFamily="34" charset="0"/>
              </a:rPr>
              <a:t> </a:t>
            </a:r>
            <a:endParaRPr lang="en-IN" sz="1800" b="1" dirty="0">
              <a:effectLst>
                <a:outerShdw blurRad="38100" dist="38100" dir="2700000" algn="tl">
                  <a:srgbClr val="000000">
                    <a:alpha val="43137"/>
                  </a:srgbClr>
                </a:outerShdw>
              </a:effectLst>
              <a:latin typeface="Agency FB" panose="020B0503020202020204" pitchFamily="34" charset="0"/>
            </a:endParaRPr>
          </a:p>
        </p:txBody>
      </p:sp>
      <p:pic>
        <p:nvPicPr>
          <p:cNvPr id="4" name="Picture 3">
            <a:extLst>
              <a:ext uri="{FF2B5EF4-FFF2-40B4-BE49-F238E27FC236}">
                <a16:creationId xmlns:a16="http://schemas.microsoft.com/office/drawing/2014/main" id="{4590C33C-EF41-434D-BF22-00AEF256BA1D}"/>
              </a:ext>
            </a:extLst>
          </p:cNvPr>
          <p:cNvPicPr>
            <a:picLocks noChangeAspect="1"/>
          </p:cNvPicPr>
          <p:nvPr/>
        </p:nvPicPr>
        <p:blipFill>
          <a:blip r:embed="rId2"/>
          <a:stretch>
            <a:fillRect/>
          </a:stretch>
        </p:blipFill>
        <p:spPr>
          <a:xfrm>
            <a:off x="2276382" y="2246050"/>
            <a:ext cx="7506811" cy="4523173"/>
          </a:xfrm>
          <a:prstGeom prst="rect">
            <a:avLst/>
          </a:prstGeom>
        </p:spPr>
      </p:pic>
    </p:spTree>
    <p:extLst>
      <p:ext uri="{BB962C8B-B14F-4D97-AF65-F5344CB8AC3E}">
        <p14:creationId xmlns:p14="http://schemas.microsoft.com/office/powerpoint/2010/main" val="2624320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2197-43E3-4545-9FC9-42CA7C2C9321}"/>
              </a:ext>
            </a:extLst>
          </p:cNvPr>
          <p:cNvSpPr>
            <a:spLocks noGrp="1"/>
          </p:cNvSpPr>
          <p:nvPr>
            <p:ph type="title"/>
          </p:nvPr>
        </p:nvSpPr>
        <p:spPr>
          <a:xfrm>
            <a:off x="8001901" y="337287"/>
            <a:ext cx="3352639" cy="6183423"/>
          </a:xfrm>
        </p:spPr>
        <p:txBody>
          <a:bodyPr>
            <a:normAutofit fontScale="90000"/>
          </a:bodyPr>
          <a:lstStyle/>
          <a:p>
            <a:r>
              <a:rPr lang="en-US" dirty="0"/>
              <a:t>In November 2015, Administrator Bolden of NASA reaffirmed the goal of sending humans to Mars. He laid out 2030 as the date of a crewed surface landing, and noted that planned 2020 Mars rover would support the human mission.</a:t>
            </a:r>
            <a:endParaRPr lang="en-IN" dirty="0"/>
          </a:p>
        </p:txBody>
      </p:sp>
      <p:pic>
        <p:nvPicPr>
          <p:cNvPr id="4" name="Picture 3">
            <a:extLst>
              <a:ext uri="{FF2B5EF4-FFF2-40B4-BE49-F238E27FC236}">
                <a16:creationId xmlns:a16="http://schemas.microsoft.com/office/drawing/2014/main" id="{49DEB958-EF0C-4C51-A6DA-274D345E61BC}"/>
              </a:ext>
            </a:extLst>
          </p:cNvPr>
          <p:cNvPicPr>
            <a:picLocks noChangeAspect="1"/>
          </p:cNvPicPr>
          <p:nvPr/>
        </p:nvPicPr>
        <p:blipFill>
          <a:blip r:embed="rId2"/>
          <a:stretch>
            <a:fillRect/>
          </a:stretch>
        </p:blipFill>
        <p:spPr>
          <a:xfrm>
            <a:off x="1113563" y="337288"/>
            <a:ext cx="6888339" cy="6183423"/>
          </a:xfrm>
          <a:prstGeom prst="rect">
            <a:avLst/>
          </a:prstGeom>
        </p:spPr>
      </p:pic>
    </p:spTree>
    <p:extLst>
      <p:ext uri="{BB962C8B-B14F-4D97-AF65-F5344CB8AC3E}">
        <p14:creationId xmlns:p14="http://schemas.microsoft.com/office/powerpoint/2010/main" val="1168738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D22D-86FF-461C-B781-50FFAA6528F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480D280-7ABF-4437-91DB-17C7BC3CD1D4}"/>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2DEBC592-9F74-4B74-BEA1-BD5695BC95B9}"/>
              </a:ext>
            </a:extLst>
          </p:cNvPr>
          <p:cNvPicPr>
            <a:picLocks noChangeAspect="1"/>
          </p:cNvPicPr>
          <p:nvPr/>
        </p:nvPicPr>
        <p:blipFill>
          <a:blip r:embed="rId2"/>
          <a:stretch>
            <a:fillRect/>
          </a:stretch>
        </p:blipFill>
        <p:spPr>
          <a:xfrm>
            <a:off x="1075539" y="45776"/>
            <a:ext cx="5066346" cy="4854698"/>
          </a:xfrm>
          <a:prstGeom prst="rect">
            <a:avLst/>
          </a:prstGeom>
        </p:spPr>
      </p:pic>
      <p:pic>
        <p:nvPicPr>
          <p:cNvPr id="5" name="Picture 4">
            <a:extLst>
              <a:ext uri="{FF2B5EF4-FFF2-40B4-BE49-F238E27FC236}">
                <a16:creationId xmlns:a16="http://schemas.microsoft.com/office/drawing/2014/main" id="{AD93A511-0DC3-44BB-929C-0F8E3B986193}"/>
              </a:ext>
            </a:extLst>
          </p:cNvPr>
          <p:cNvPicPr>
            <a:picLocks noChangeAspect="1"/>
          </p:cNvPicPr>
          <p:nvPr/>
        </p:nvPicPr>
        <p:blipFill>
          <a:blip r:embed="rId3"/>
          <a:stretch>
            <a:fillRect/>
          </a:stretch>
        </p:blipFill>
        <p:spPr>
          <a:xfrm>
            <a:off x="6219088" y="1157347"/>
            <a:ext cx="5095875" cy="5457825"/>
          </a:xfrm>
          <a:prstGeom prst="rect">
            <a:avLst/>
          </a:prstGeom>
        </p:spPr>
      </p:pic>
    </p:spTree>
    <p:extLst>
      <p:ext uri="{BB962C8B-B14F-4D97-AF65-F5344CB8AC3E}">
        <p14:creationId xmlns:p14="http://schemas.microsoft.com/office/powerpoint/2010/main" val="691242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6E6E-8555-41CF-988B-4A01B4990A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C286952-19F7-4911-B1C1-7AAF701D2E4A}"/>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88A2F275-DE84-403E-B575-B6C40292CCD7}"/>
              </a:ext>
            </a:extLst>
          </p:cNvPr>
          <p:cNvPicPr>
            <a:picLocks noChangeAspect="1"/>
          </p:cNvPicPr>
          <p:nvPr/>
        </p:nvPicPr>
        <p:blipFill>
          <a:blip r:embed="rId2"/>
          <a:stretch>
            <a:fillRect/>
          </a:stretch>
        </p:blipFill>
        <p:spPr>
          <a:xfrm>
            <a:off x="1384443" y="257453"/>
            <a:ext cx="9423113" cy="5974671"/>
          </a:xfrm>
          <a:prstGeom prst="rect">
            <a:avLst/>
          </a:prstGeom>
        </p:spPr>
      </p:pic>
    </p:spTree>
    <p:extLst>
      <p:ext uri="{BB962C8B-B14F-4D97-AF65-F5344CB8AC3E}">
        <p14:creationId xmlns:p14="http://schemas.microsoft.com/office/powerpoint/2010/main" val="386616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3C36-AA27-4183-85D2-892E5EFE3BD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F7116A-E03F-43B9-B59E-D92062F47905}"/>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B91D7F81-C7B9-40BD-B9EF-88E2E251BE2A}"/>
              </a:ext>
            </a:extLst>
          </p:cNvPr>
          <p:cNvPicPr>
            <a:picLocks noChangeAspect="1"/>
          </p:cNvPicPr>
          <p:nvPr/>
        </p:nvPicPr>
        <p:blipFill>
          <a:blip r:embed="rId2"/>
          <a:stretch>
            <a:fillRect/>
          </a:stretch>
        </p:blipFill>
        <p:spPr>
          <a:xfrm>
            <a:off x="3026127" y="93593"/>
            <a:ext cx="6139747" cy="6670814"/>
          </a:xfrm>
          <a:prstGeom prst="rect">
            <a:avLst/>
          </a:prstGeom>
        </p:spPr>
      </p:pic>
    </p:spTree>
    <p:extLst>
      <p:ext uri="{BB962C8B-B14F-4D97-AF65-F5344CB8AC3E}">
        <p14:creationId xmlns:p14="http://schemas.microsoft.com/office/powerpoint/2010/main" val="370725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DBB9-4764-4164-878C-A56AF3C7DE19}"/>
              </a:ext>
            </a:extLst>
          </p:cNvPr>
          <p:cNvSpPr>
            <a:spLocks noGrp="1"/>
          </p:cNvSpPr>
          <p:nvPr>
            <p:ph type="ctrTitle"/>
          </p:nvPr>
        </p:nvSpPr>
        <p:spPr>
          <a:xfrm>
            <a:off x="1677880" y="782067"/>
            <a:ext cx="6950121" cy="929938"/>
          </a:xfrm>
        </p:spPr>
        <p:txBody>
          <a:bodyPr>
            <a:normAutofit/>
          </a:bodyPr>
          <a:lstStyle/>
          <a:p>
            <a:r>
              <a:rPr lang="en-US" sz="5400" b="1" dirty="0">
                <a:solidFill>
                  <a:schemeClr val="tx1">
                    <a:lumMod val="75000"/>
                    <a:lumOff val="25000"/>
                  </a:schemeClr>
                </a:solidFill>
                <a:effectLst>
                  <a:outerShdw blurRad="38100" dist="38100" dir="2700000" algn="tl">
                    <a:srgbClr val="000000">
                      <a:alpha val="43137"/>
                    </a:srgbClr>
                  </a:outerShdw>
                </a:effectLst>
                <a:latin typeface="Agency FB" panose="020B0503020202020204" pitchFamily="34" charset="0"/>
              </a:rPr>
              <a:t>MILLIONS OF YEARS AGO</a:t>
            </a:r>
            <a:endParaRPr lang="en-IN" sz="5400" dirty="0"/>
          </a:p>
        </p:txBody>
      </p:sp>
      <p:pic>
        <p:nvPicPr>
          <p:cNvPr id="5" name="Content Placeholder 4">
            <a:extLst>
              <a:ext uri="{FF2B5EF4-FFF2-40B4-BE49-F238E27FC236}">
                <a16:creationId xmlns:a16="http://schemas.microsoft.com/office/drawing/2014/main" id="{423993E8-02CD-4518-A297-B60D9F71D873}"/>
              </a:ext>
            </a:extLst>
          </p:cNvPr>
          <p:cNvPicPr>
            <a:picLocks noGrp="1" noChangeAspect="1"/>
          </p:cNvPicPr>
          <p:nvPr>
            <p:ph idx="4294967295"/>
          </p:nvPr>
        </p:nvPicPr>
        <p:blipFill>
          <a:blip r:embed="rId2"/>
          <a:stretch>
            <a:fillRect/>
          </a:stretch>
        </p:blipFill>
        <p:spPr>
          <a:xfrm>
            <a:off x="1512934" y="2016696"/>
            <a:ext cx="7216775" cy="4059237"/>
          </a:xfrm>
          <a:prstGeom prst="rect">
            <a:avLst/>
          </a:prstGeom>
        </p:spPr>
      </p:pic>
    </p:spTree>
    <p:extLst>
      <p:ext uri="{BB962C8B-B14F-4D97-AF65-F5344CB8AC3E}">
        <p14:creationId xmlns:p14="http://schemas.microsoft.com/office/powerpoint/2010/main" val="390824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6EB7AD-9DF1-480C-B575-7CD0186D34B4}"/>
              </a:ext>
            </a:extLst>
          </p:cNvPr>
          <p:cNvSpPr>
            <a:spLocks noGrp="1"/>
          </p:cNvSpPr>
          <p:nvPr>
            <p:ph type="body" idx="1"/>
          </p:nvPr>
        </p:nvSpPr>
        <p:spPr>
          <a:xfrm>
            <a:off x="1056442" y="5115757"/>
            <a:ext cx="9612971" cy="1143324"/>
          </a:xfrm>
        </p:spPr>
        <p:txBody>
          <a:bodyPr>
            <a:normAutofit/>
          </a:bodyPr>
          <a:lstStyle/>
          <a:p>
            <a:pPr algn="ctr"/>
            <a:r>
              <a:rPr lang="en-US" sz="2400" b="1" dirty="0">
                <a:solidFill>
                  <a:srgbClr val="FFC000"/>
                </a:solidFill>
                <a:latin typeface="Arial Narrow" panose="020B0606020202030204" pitchFamily="34" charset="0"/>
              </a:rPr>
              <a:t>HOW MARS WAS AFFECTED AND HOW IT WAS AT THE VERGE OF DESTRUCTION !</a:t>
            </a:r>
            <a:endParaRPr lang="en-IN" sz="2400" b="1" dirty="0">
              <a:solidFill>
                <a:srgbClr val="FFC000"/>
              </a:solidFill>
              <a:latin typeface="Arial Narrow" panose="020B0606020202030204" pitchFamily="34" charset="0"/>
            </a:endParaRPr>
          </a:p>
        </p:txBody>
      </p:sp>
      <p:pic>
        <p:nvPicPr>
          <p:cNvPr id="13" name="Picture 12">
            <a:extLst>
              <a:ext uri="{FF2B5EF4-FFF2-40B4-BE49-F238E27FC236}">
                <a16:creationId xmlns:a16="http://schemas.microsoft.com/office/drawing/2014/main" id="{0A9D9103-F833-47AC-9FF3-4E7AFE29F379}"/>
              </a:ext>
            </a:extLst>
          </p:cNvPr>
          <p:cNvPicPr>
            <a:picLocks noChangeAspect="1"/>
          </p:cNvPicPr>
          <p:nvPr/>
        </p:nvPicPr>
        <p:blipFill>
          <a:blip r:embed="rId2"/>
          <a:stretch>
            <a:fillRect/>
          </a:stretch>
        </p:blipFill>
        <p:spPr>
          <a:xfrm>
            <a:off x="2059123" y="2171700"/>
            <a:ext cx="3803804" cy="2514600"/>
          </a:xfrm>
          <a:prstGeom prst="rect">
            <a:avLst/>
          </a:prstGeom>
        </p:spPr>
      </p:pic>
      <p:pic>
        <p:nvPicPr>
          <p:cNvPr id="15" name="Picture 14">
            <a:extLst>
              <a:ext uri="{FF2B5EF4-FFF2-40B4-BE49-F238E27FC236}">
                <a16:creationId xmlns:a16="http://schemas.microsoft.com/office/drawing/2014/main" id="{5F79D70E-00F5-49A7-B51D-13BE29C996B4}"/>
              </a:ext>
            </a:extLst>
          </p:cNvPr>
          <p:cNvPicPr>
            <a:picLocks noChangeAspect="1"/>
          </p:cNvPicPr>
          <p:nvPr/>
        </p:nvPicPr>
        <p:blipFill>
          <a:blip r:embed="rId3"/>
          <a:stretch>
            <a:fillRect/>
          </a:stretch>
        </p:blipFill>
        <p:spPr>
          <a:xfrm>
            <a:off x="1056442" y="98763"/>
            <a:ext cx="2689934" cy="2019303"/>
          </a:xfrm>
          <a:prstGeom prst="rect">
            <a:avLst/>
          </a:prstGeom>
        </p:spPr>
      </p:pic>
      <p:pic>
        <p:nvPicPr>
          <p:cNvPr id="17" name="Picture 16">
            <a:extLst>
              <a:ext uri="{FF2B5EF4-FFF2-40B4-BE49-F238E27FC236}">
                <a16:creationId xmlns:a16="http://schemas.microsoft.com/office/drawing/2014/main" id="{D07DE9A4-D604-48AB-BF84-B2B28D6ABA77}"/>
              </a:ext>
            </a:extLst>
          </p:cNvPr>
          <p:cNvPicPr>
            <a:picLocks noChangeAspect="1"/>
          </p:cNvPicPr>
          <p:nvPr/>
        </p:nvPicPr>
        <p:blipFill>
          <a:blip r:embed="rId4"/>
          <a:stretch>
            <a:fillRect/>
          </a:stretch>
        </p:blipFill>
        <p:spPr>
          <a:xfrm>
            <a:off x="5933738" y="191297"/>
            <a:ext cx="5389501" cy="3981208"/>
          </a:xfrm>
          <a:prstGeom prst="rect">
            <a:avLst/>
          </a:prstGeom>
        </p:spPr>
      </p:pic>
    </p:spTree>
    <p:extLst>
      <p:ext uri="{BB962C8B-B14F-4D97-AF65-F5344CB8AC3E}">
        <p14:creationId xmlns:p14="http://schemas.microsoft.com/office/powerpoint/2010/main" val="1505311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591F-BEAE-46E1-B615-6AE2D910C622}"/>
              </a:ext>
            </a:extLst>
          </p:cNvPr>
          <p:cNvSpPr>
            <a:spLocks noGrp="1"/>
          </p:cNvSpPr>
          <p:nvPr>
            <p:ph type="title"/>
          </p:nvPr>
        </p:nvSpPr>
        <p:spPr>
          <a:xfrm>
            <a:off x="8389399" y="154540"/>
            <a:ext cx="2894120" cy="6095340"/>
          </a:xfrm>
        </p:spPr>
        <p:txBody>
          <a:bodyPr>
            <a:noAutofit/>
          </a:bodyPr>
          <a:lstStyle/>
          <a:p>
            <a:r>
              <a:rPr lang="en-US" sz="2400" dirty="0"/>
              <a:t>By definition, a “Mars opposition” occurs when planet Earth passes in between the Sun and planet Mars. The term refers to the fact that Mars and the Sun appear on opposite sides of the sky. Because of their orbits, Mars oppositions happens about every 2 years and 2 months – 779.94 Earth days to be precise.</a:t>
            </a:r>
            <a:endParaRPr lang="en-IN" sz="2400" dirty="0"/>
          </a:p>
        </p:txBody>
      </p:sp>
      <p:pic>
        <p:nvPicPr>
          <p:cNvPr id="7" name="Picture 6">
            <a:extLst>
              <a:ext uri="{FF2B5EF4-FFF2-40B4-BE49-F238E27FC236}">
                <a16:creationId xmlns:a16="http://schemas.microsoft.com/office/drawing/2014/main" id="{C56BBB14-62F6-40BE-B346-C2AE014387A3}"/>
              </a:ext>
            </a:extLst>
          </p:cNvPr>
          <p:cNvPicPr>
            <a:picLocks noChangeAspect="1"/>
          </p:cNvPicPr>
          <p:nvPr/>
        </p:nvPicPr>
        <p:blipFill>
          <a:blip r:embed="rId2"/>
          <a:stretch>
            <a:fillRect/>
          </a:stretch>
        </p:blipFill>
        <p:spPr>
          <a:xfrm>
            <a:off x="1075743" y="-1"/>
            <a:ext cx="7313655" cy="5717219"/>
          </a:xfrm>
          <a:prstGeom prst="rect">
            <a:avLst/>
          </a:prstGeom>
        </p:spPr>
      </p:pic>
    </p:spTree>
    <p:extLst>
      <p:ext uri="{BB962C8B-B14F-4D97-AF65-F5344CB8AC3E}">
        <p14:creationId xmlns:p14="http://schemas.microsoft.com/office/powerpoint/2010/main" val="243045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7922F3-691F-47B5-9917-A7D4707D7CFB}"/>
              </a:ext>
            </a:extLst>
          </p:cNvPr>
          <p:cNvSpPr>
            <a:spLocks noGrp="1"/>
          </p:cNvSpPr>
          <p:nvPr>
            <p:ph type="body" idx="1"/>
          </p:nvPr>
        </p:nvSpPr>
        <p:spPr>
          <a:xfrm>
            <a:off x="7483876" y="446809"/>
            <a:ext cx="3906174" cy="5021977"/>
          </a:xfrm>
        </p:spPr>
        <p:txBody>
          <a:bodyPr>
            <a:normAutofit fontScale="85000" lnSpcReduction="10000"/>
          </a:bodyPr>
          <a:lstStyle/>
          <a:p>
            <a:pPr algn="l"/>
            <a:r>
              <a:rPr lang="en-US" sz="2400" b="1" dirty="0">
                <a:solidFill>
                  <a:srgbClr val="FFC000"/>
                </a:solidFill>
              </a:rPr>
              <a:t>MISSION OBJECTIVES</a:t>
            </a:r>
          </a:p>
          <a:p>
            <a:pPr marL="342900" indent="-342900" algn="l">
              <a:buFont typeface="Wingdings" panose="05000000000000000000" pitchFamily="2" charset="2"/>
              <a:buChar char="ü"/>
            </a:pPr>
            <a:endParaRPr lang="en-US" sz="2400" dirty="0"/>
          </a:p>
          <a:p>
            <a:pPr marL="342900" indent="-342900" algn="l">
              <a:buFont typeface="Wingdings" panose="05000000000000000000" pitchFamily="2" charset="2"/>
              <a:buChar char="ü"/>
            </a:pPr>
            <a:r>
              <a:rPr lang="en-US" sz="2400" dirty="0"/>
              <a:t>To prove that the development of "faster, better and cheaper" spacecraft was possible .</a:t>
            </a:r>
          </a:p>
          <a:p>
            <a:pPr marL="342900" indent="-342900" algn="l">
              <a:buFont typeface="Wingdings" panose="05000000000000000000" pitchFamily="2" charset="2"/>
              <a:buChar char="ü"/>
            </a:pPr>
            <a:endParaRPr lang="en-US" sz="2400" dirty="0"/>
          </a:p>
          <a:p>
            <a:pPr marL="342900" indent="-342900" algn="l">
              <a:buFont typeface="Wingdings" panose="05000000000000000000" pitchFamily="2" charset="2"/>
              <a:buChar char="ü"/>
            </a:pPr>
            <a:r>
              <a:rPr lang="en-US" sz="2400" dirty="0"/>
              <a:t>To show that it was possible to send a load of scientific instruments to another planet with a simple system and at one-fifteenth the cost of a Viking mission.</a:t>
            </a:r>
            <a:endParaRPr lang="en-IN" sz="2400" dirty="0"/>
          </a:p>
        </p:txBody>
      </p:sp>
      <p:pic>
        <p:nvPicPr>
          <p:cNvPr id="5" name="Picture 4">
            <a:extLst>
              <a:ext uri="{FF2B5EF4-FFF2-40B4-BE49-F238E27FC236}">
                <a16:creationId xmlns:a16="http://schemas.microsoft.com/office/drawing/2014/main" id="{5CE3BDA9-954B-46E1-A4FF-369F8231BA1D}"/>
              </a:ext>
            </a:extLst>
          </p:cNvPr>
          <p:cNvPicPr>
            <a:picLocks noChangeAspect="1"/>
          </p:cNvPicPr>
          <p:nvPr/>
        </p:nvPicPr>
        <p:blipFill>
          <a:blip r:embed="rId2"/>
          <a:stretch>
            <a:fillRect/>
          </a:stretch>
        </p:blipFill>
        <p:spPr>
          <a:xfrm>
            <a:off x="1220535" y="446810"/>
            <a:ext cx="6263341" cy="5021978"/>
          </a:xfrm>
          <a:prstGeom prst="rect">
            <a:avLst/>
          </a:prstGeom>
        </p:spPr>
      </p:pic>
    </p:spTree>
    <p:extLst>
      <p:ext uri="{BB962C8B-B14F-4D97-AF65-F5344CB8AC3E}">
        <p14:creationId xmlns:p14="http://schemas.microsoft.com/office/powerpoint/2010/main" val="225613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3E7FFC-37A1-4E7B-9D0D-B9697E4EA4BD}"/>
              </a:ext>
            </a:extLst>
          </p:cNvPr>
          <p:cNvSpPr>
            <a:spLocks noGrp="1"/>
          </p:cNvSpPr>
          <p:nvPr>
            <p:ph type="ctrTitle"/>
          </p:nvPr>
        </p:nvSpPr>
        <p:spPr/>
        <p:txBody>
          <a:bodyPr/>
          <a:lstStyle/>
          <a:p>
            <a:endParaRPr lang="en-IN"/>
          </a:p>
        </p:txBody>
      </p:sp>
      <p:sp>
        <p:nvSpPr>
          <p:cNvPr id="5" name="Subtitle 4">
            <a:extLst>
              <a:ext uri="{FF2B5EF4-FFF2-40B4-BE49-F238E27FC236}">
                <a16:creationId xmlns:a16="http://schemas.microsoft.com/office/drawing/2014/main" id="{CE9E975B-393E-426D-80E9-88BCBF316745}"/>
              </a:ext>
            </a:extLst>
          </p:cNvPr>
          <p:cNvSpPr>
            <a:spLocks noGrp="1"/>
          </p:cNvSpPr>
          <p:nvPr>
            <p:ph type="subTitle" idx="1"/>
          </p:nvPr>
        </p:nvSpPr>
        <p:spPr>
          <a:xfrm>
            <a:off x="1269507" y="173656"/>
            <a:ext cx="7082309" cy="1160213"/>
          </a:xfrm>
        </p:spPr>
        <p:txBody>
          <a:bodyPr>
            <a:noAutofit/>
          </a:bodyPr>
          <a:lstStyle/>
          <a:p>
            <a:r>
              <a:rPr lang="en-US" sz="5400" b="1" dirty="0">
                <a:effectLst>
                  <a:outerShdw blurRad="38100" dist="38100" dir="2700000" algn="tl">
                    <a:srgbClr val="000000">
                      <a:alpha val="43137"/>
                    </a:srgbClr>
                  </a:outerShdw>
                </a:effectLst>
                <a:latin typeface="Agency FB" panose="020B0503020202020204" pitchFamily="34" charset="0"/>
              </a:rPr>
              <a:t>PRESENT RESEARCH WORKS </a:t>
            </a:r>
            <a:endParaRPr lang="en-IN" sz="5400" b="1" dirty="0">
              <a:effectLst>
                <a:outerShdw blurRad="38100" dist="38100" dir="2700000" algn="tl">
                  <a:srgbClr val="000000">
                    <a:alpha val="43137"/>
                  </a:srgbClr>
                </a:outerShdw>
              </a:effectLst>
              <a:latin typeface="Agency FB" panose="020B0503020202020204" pitchFamily="34" charset="0"/>
            </a:endParaRPr>
          </a:p>
        </p:txBody>
      </p:sp>
      <p:pic>
        <p:nvPicPr>
          <p:cNvPr id="7" name="Picture 6">
            <a:extLst>
              <a:ext uri="{FF2B5EF4-FFF2-40B4-BE49-F238E27FC236}">
                <a16:creationId xmlns:a16="http://schemas.microsoft.com/office/drawing/2014/main" id="{6A4F4EE6-2DCF-4D9E-BF71-915659413C15}"/>
              </a:ext>
            </a:extLst>
          </p:cNvPr>
          <p:cNvPicPr>
            <a:picLocks noChangeAspect="1"/>
          </p:cNvPicPr>
          <p:nvPr/>
        </p:nvPicPr>
        <p:blipFill>
          <a:blip r:embed="rId2"/>
          <a:stretch>
            <a:fillRect/>
          </a:stretch>
        </p:blipFill>
        <p:spPr>
          <a:xfrm>
            <a:off x="1535837" y="1455938"/>
            <a:ext cx="6747029" cy="5007006"/>
          </a:xfrm>
          <a:prstGeom prst="rect">
            <a:avLst/>
          </a:prstGeom>
        </p:spPr>
      </p:pic>
    </p:spTree>
    <p:extLst>
      <p:ext uri="{BB962C8B-B14F-4D97-AF65-F5344CB8AC3E}">
        <p14:creationId xmlns:p14="http://schemas.microsoft.com/office/powerpoint/2010/main" val="181668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4528-9C5C-4B4D-B77E-B175FF54FEE9}"/>
              </a:ext>
            </a:extLst>
          </p:cNvPr>
          <p:cNvSpPr>
            <a:spLocks noGrp="1"/>
          </p:cNvSpPr>
          <p:nvPr>
            <p:ph type="title"/>
          </p:nvPr>
        </p:nvSpPr>
        <p:spPr>
          <a:xfrm>
            <a:off x="8114190" y="133165"/>
            <a:ext cx="3260110" cy="4421080"/>
          </a:xfrm>
        </p:spPr>
        <p:txBody>
          <a:bodyPr>
            <a:noAutofit/>
          </a:bodyPr>
          <a:lstStyle/>
          <a:p>
            <a:pPr algn="l"/>
            <a:r>
              <a:rPr lang="en-US" sz="2400" dirty="0">
                <a:latin typeface="Arial Narrow" panose="020B0606020202030204" pitchFamily="34" charset="0"/>
              </a:rPr>
              <a:t>Mars Ice Home is a feasibility study conducted at NASA Langley Research Center in 2016 in collaboration with </a:t>
            </a:r>
            <a:r>
              <a:rPr lang="en-US" sz="2400" dirty="0" err="1">
                <a:latin typeface="Arial Narrow" panose="020B0606020202030204" pitchFamily="34" charset="0"/>
              </a:rPr>
              <a:t>SEArch</a:t>
            </a:r>
            <a:r>
              <a:rPr lang="en-US" sz="2400" dirty="0">
                <a:latin typeface="Arial Narrow" panose="020B0606020202030204" pitchFamily="34" charset="0"/>
              </a:rPr>
              <a:t>+ and </a:t>
            </a:r>
            <a:r>
              <a:rPr lang="en-US" sz="2400" dirty="0" err="1">
                <a:latin typeface="Arial Narrow" panose="020B0606020202030204" pitchFamily="34" charset="0"/>
              </a:rPr>
              <a:t>CloudsAO</a:t>
            </a:r>
            <a:r>
              <a:rPr lang="en-US" sz="2400" dirty="0">
                <a:latin typeface="Arial Narrow" panose="020B0606020202030204" pitchFamily="34" charset="0"/>
              </a:rPr>
              <a:t>.</a:t>
            </a:r>
            <a:br>
              <a:rPr lang="en-US" sz="2400" dirty="0">
                <a:latin typeface="Arial Narrow" panose="020B0606020202030204" pitchFamily="34" charset="0"/>
              </a:rPr>
            </a:br>
            <a:br>
              <a:rPr lang="en-US" sz="2400" dirty="0">
                <a:latin typeface="Arial Narrow" panose="020B0606020202030204" pitchFamily="34" charset="0"/>
              </a:rPr>
            </a:br>
            <a:r>
              <a:rPr lang="en-US" sz="2400" dirty="0">
                <a:latin typeface="Arial Narrow" panose="020B0606020202030204" pitchFamily="34" charset="0"/>
              </a:rPr>
              <a:t>Mars Ice Home is a collaborative project with NASA Langley Research Center to develop a feasibility study for a habitat made of ice on Mars. ... The water-ice fills and freezes within cellular pockets of the precision-manufactured inflatable membrane.</a:t>
            </a:r>
            <a:endParaRPr lang="en-IN" sz="2400" dirty="0">
              <a:latin typeface="Arial Narrow" panose="020B0606020202030204" pitchFamily="34" charset="0"/>
            </a:endParaRPr>
          </a:p>
        </p:txBody>
      </p:sp>
      <p:pic>
        <p:nvPicPr>
          <p:cNvPr id="5" name="Picture 4">
            <a:extLst>
              <a:ext uri="{FF2B5EF4-FFF2-40B4-BE49-F238E27FC236}">
                <a16:creationId xmlns:a16="http://schemas.microsoft.com/office/drawing/2014/main" id="{6A83F5CA-4E98-4A1C-89AC-F785FE9D8A86}"/>
              </a:ext>
            </a:extLst>
          </p:cNvPr>
          <p:cNvPicPr>
            <a:picLocks noChangeAspect="1"/>
          </p:cNvPicPr>
          <p:nvPr/>
        </p:nvPicPr>
        <p:blipFill>
          <a:blip r:embed="rId2"/>
          <a:stretch>
            <a:fillRect/>
          </a:stretch>
        </p:blipFill>
        <p:spPr>
          <a:xfrm>
            <a:off x="1069019" y="133165"/>
            <a:ext cx="6858000" cy="6454066"/>
          </a:xfrm>
          <a:prstGeom prst="rect">
            <a:avLst/>
          </a:prstGeom>
        </p:spPr>
      </p:pic>
    </p:spTree>
    <p:extLst>
      <p:ext uri="{BB962C8B-B14F-4D97-AF65-F5344CB8AC3E}">
        <p14:creationId xmlns:p14="http://schemas.microsoft.com/office/powerpoint/2010/main" val="1331274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3130-7EC3-4692-93AF-71293EC49C44}"/>
              </a:ext>
            </a:extLst>
          </p:cNvPr>
          <p:cNvSpPr>
            <a:spLocks noGrp="1"/>
          </p:cNvSpPr>
          <p:nvPr>
            <p:ph type="title"/>
          </p:nvPr>
        </p:nvSpPr>
        <p:spPr>
          <a:xfrm>
            <a:off x="7244179" y="506027"/>
            <a:ext cx="4030462" cy="5690587"/>
          </a:xfrm>
        </p:spPr>
        <p:txBody>
          <a:bodyPr>
            <a:normAutofit/>
          </a:bodyPr>
          <a:lstStyle/>
          <a:p>
            <a:pPr algn="l"/>
            <a:br>
              <a:rPr lang="en-US" dirty="0"/>
            </a:br>
            <a:r>
              <a:rPr lang="en-US" sz="3600" dirty="0" err="1">
                <a:latin typeface="Arial Narrow" panose="020B0606020202030204" pitchFamily="34" charset="0"/>
              </a:rPr>
              <a:t>InSight</a:t>
            </a:r>
            <a:r>
              <a:rPr lang="en-US" sz="3600" dirty="0">
                <a:latin typeface="Arial Narrow" panose="020B0606020202030204" pitchFamily="34" charset="0"/>
              </a:rPr>
              <a:t> is a Mars lander designed to give the Red Planet its first thorough checkup since it formed 4.5 billion years ago. </a:t>
            </a:r>
            <a:r>
              <a:rPr lang="en-US" sz="3600" dirty="0" err="1">
                <a:latin typeface="Arial Narrow" panose="020B0606020202030204" pitchFamily="34" charset="0"/>
              </a:rPr>
              <a:t>InSight</a:t>
            </a:r>
            <a:r>
              <a:rPr lang="en-US" sz="3600" dirty="0">
                <a:latin typeface="Arial Narrow" panose="020B0606020202030204" pitchFamily="34" charset="0"/>
              </a:rPr>
              <a:t> landed on Mars on November 26, 2018.</a:t>
            </a:r>
            <a:endParaRPr lang="en-IN" dirty="0">
              <a:latin typeface="Arial Narrow" panose="020B0606020202030204" pitchFamily="34" charset="0"/>
            </a:endParaRPr>
          </a:p>
        </p:txBody>
      </p:sp>
      <p:pic>
        <p:nvPicPr>
          <p:cNvPr id="5" name="Picture 4">
            <a:extLst>
              <a:ext uri="{FF2B5EF4-FFF2-40B4-BE49-F238E27FC236}">
                <a16:creationId xmlns:a16="http://schemas.microsoft.com/office/drawing/2014/main" id="{8F43F5A2-CB74-4F89-853A-666551FB67D3}"/>
              </a:ext>
            </a:extLst>
          </p:cNvPr>
          <p:cNvPicPr>
            <a:picLocks noChangeAspect="1"/>
          </p:cNvPicPr>
          <p:nvPr/>
        </p:nvPicPr>
        <p:blipFill>
          <a:blip r:embed="rId2"/>
          <a:stretch>
            <a:fillRect/>
          </a:stretch>
        </p:blipFill>
        <p:spPr>
          <a:xfrm>
            <a:off x="1285288" y="582226"/>
            <a:ext cx="5805009" cy="5614388"/>
          </a:xfrm>
          <a:prstGeom prst="rect">
            <a:avLst/>
          </a:prstGeom>
        </p:spPr>
      </p:pic>
    </p:spTree>
    <p:extLst>
      <p:ext uri="{BB962C8B-B14F-4D97-AF65-F5344CB8AC3E}">
        <p14:creationId xmlns:p14="http://schemas.microsoft.com/office/powerpoint/2010/main" val="728201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B8A2-EC1A-4C39-AEC9-C801D2E9E7A7}"/>
              </a:ext>
            </a:extLst>
          </p:cNvPr>
          <p:cNvSpPr>
            <a:spLocks noGrp="1"/>
          </p:cNvSpPr>
          <p:nvPr>
            <p:ph type="title"/>
          </p:nvPr>
        </p:nvSpPr>
        <p:spPr>
          <a:xfrm>
            <a:off x="1322773" y="115409"/>
            <a:ext cx="9243660" cy="6187737"/>
          </a:xfrm>
        </p:spPr>
        <p:txBody>
          <a:bodyPr>
            <a:normAutofit fontScale="90000"/>
          </a:bodyPr>
          <a:lstStyle/>
          <a:p>
            <a:pPr algn="l"/>
            <a:r>
              <a:rPr lang="en-US" dirty="0">
                <a:latin typeface="Agency FB" panose="020B0503020202020204" pitchFamily="34" charset="0"/>
              </a:rPr>
              <a:t>NASA's Ingenuity Mars Helicopter will make history's first attempt at powered flight on another planet next spring. </a:t>
            </a:r>
            <a:br>
              <a:rPr lang="en-US" dirty="0">
                <a:latin typeface="Agency FB" panose="020B0503020202020204" pitchFamily="34" charset="0"/>
              </a:rPr>
            </a:br>
            <a:br>
              <a:rPr lang="en-US" dirty="0">
                <a:latin typeface="Agency FB" panose="020B0503020202020204" pitchFamily="34" charset="0"/>
              </a:rPr>
            </a:br>
            <a:r>
              <a:rPr lang="en-US" dirty="0">
                <a:latin typeface="Agency FB" panose="020B0503020202020204" pitchFamily="34" charset="0"/>
              </a:rPr>
              <a:t>It is riding with the agency's next mission to Mars (the Mars 2020 Perseverance rover) as it launches from Cape Canaveral Air Force Station later this summer. </a:t>
            </a:r>
            <a:br>
              <a:rPr lang="en-US" dirty="0">
                <a:latin typeface="Agency FB" panose="020B0503020202020204" pitchFamily="34" charset="0"/>
              </a:rPr>
            </a:br>
            <a:br>
              <a:rPr lang="en-US" dirty="0">
                <a:latin typeface="Agency FB" panose="020B0503020202020204" pitchFamily="34" charset="0"/>
              </a:rPr>
            </a:br>
            <a:r>
              <a:rPr lang="en-US" dirty="0">
                <a:latin typeface="Agency FB" panose="020B0503020202020204" pitchFamily="34" charset="0"/>
              </a:rPr>
              <a:t>Perseverance, with Ingenuity attached to its belly, will land on Mars February 18, 2021.</a:t>
            </a:r>
            <a:br>
              <a:rPr lang="en-US" dirty="0">
                <a:latin typeface="Agency FB" panose="020B0503020202020204" pitchFamily="34" charset="0"/>
              </a:rPr>
            </a:br>
            <a:br>
              <a:rPr lang="en-US" dirty="0">
                <a:latin typeface="Agency FB" panose="020B0503020202020204" pitchFamily="34" charset="0"/>
              </a:rPr>
            </a:br>
            <a:r>
              <a:rPr lang="en-US" dirty="0">
                <a:latin typeface="Agency FB" panose="020B0503020202020204" pitchFamily="34" charset="0"/>
              </a:rPr>
              <a:t>As a technology demonstration, Ingenuity is testing a new capability for the first time: showing controlled flight is possible in the very thin Martian atmosphere. </a:t>
            </a:r>
            <a:br>
              <a:rPr lang="en-US" dirty="0">
                <a:latin typeface="Agency FB" panose="020B0503020202020204" pitchFamily="34" charset="0"/>
              </a:rPr>
            </a:br>
            <a:br>
              <a:rPr lang="en-US" dirty="0">
                <a:latin typeface="Agency FB" panose="020B0503020202020204" pitchFamily="34" charset="0"/>
              </a:rPr>
            </a:br>
            <a:r>
              <a:rPr lang="en-US" dirty="0">
                <a:latin typeface="Agency FB" panose="020B0503020202020204" pitchFamily="34" charset="0"/>
              </a:rPr>
              <a:t>If successful, Ingenuity could lead to an aerial dimension to space exploration, aiding both robots and humans in the future</a:t>
            </a:r>
            <a:r>
              <a:rPr lang="en-US" sz="3600" dirty="0">
                <a:latin typeface="Agency FB" panose="020B0503020202020204" pitchFamily="34" charset="0"/>
              </a:rPr>
              <a:t>.</a:t>
            </a:r>
            <a:endParaRPr lang="en-IN" sz="3600" dirty="0">
              <a:latin typeface="Agency FB" panose="020B0503020202020204" pitchFamily="34" charset="0"/>
            </a:endParaRPr>
          </a:p>
        </p:txBody>
      </p:sp>
    </p:spTree>
    <p:extLst>
      <p:ext uri="{BB962C8B-B14F-4D97-AF65-F5344CB8AC3E}">
        <p14:creationId xmlns:p14="http://schemas.microsoft.com/office/powerpoint/2010/main" val="27520646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3.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TM16401375[[fn=Madison]]</Template>
  <TotalTime>191</TotalTime>
  <Words>449</Words>
  <Application>Microsoft Office PowerPoint</Application>
  <PresentationFormat>Widescreen</PresentationFormat>
  <Paragraphs>18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Agency FB</vt:lpstr>
      <vt:lpstr>Arial</vt:lpstr>
      <vt:lpstr>Arial Narrow</vt:lpstr>
      <vt:lpstr>Comic Sans MS</vt:lpstr>
      <vt:lpstr>MS Shell Dlg 2</vt:lpstr>
      <vt:lpstr>Wingdings</vt:lpstr>
      <vt:lpstr>Wingdings 3</vt:lpstr>
      <vt:lpstr>Madison</vt:lpstr>
      <vt:lpstr>LUDIC ARTISTS</vt:lpstr>
      <vt:lpstr>MILLIONS OF YEARS AGO</vt:lpstr>
      <vt:lpstr>PowerPoint Presentation</vt:lpstr>
      <vt:lpstr>By definition, a “Mars opposition” occurs when planet Earth passes in between the Sun and planet Mars. The term refers to the fact that Mars and the Sun appear on opposite sides of the sky. Because of their orbits, Mars oppositions happens about every 2 years and 2 months – 779.94 Earth days to be precise.</vt:lpstr>
      <vt:lpstr>PowerPoint Presentation</vt:lpstr>
      <vt:lpstr>PowerPoint Presentation</vt:lpstr>
      <vt:lpstr>Mars Ice Home is a feasibility study conducted at NASA Langley Research Center in 2016 in collaboration with SEArch+ and CloudsAO.  Mars Ice Home is a collaborative project with NASA Langley Research Center to develop a feasibility study for a habitat made of ice on Mars. ... The water-ice fills and freezes within cellular pockets of the precision-manufactured inflatable membrane.</vt:lpstr>
      <vt:lpstr> InSight is a Mars lander designed to give the Red Planet its first thorough checkup since it formed 4.5 billion years ago. InSight landed on Mars on November 26, 2018.</vt:lpstr>
      <vt:lpstr>NASA's Ingenuity Mars Helicopter will make history's first attempt at powered flight on another planet next spring.   It is riding with the agency's next mission to Mars (the Mars 2020 Perseverance rover) as it launches from Cape Canaveral Air Force Station later this summer.   Perseverance, with Ingenuity attached to its belly, will land on Mars February 18, 2021.  As a technology demonstration, Ingenuity is testing a new capability for the first time: showing controlled flight is possible in the very thin Martian atmosphere.   If successful, Ingenuity could lead to an aerial dimension to space exploration, aiding both robots and humans in the future.</vt:lpstr>
      <vt:lpstr>PowerPoint Presentation</vt:lpstr>
      <vt:lpstr>PowerPoint Presentation</vt:lpstr>
      <vt:lpstr>PowerPoint Presentation</vt:lpstr>
      <vt:lpstr>In November 2015, Administrator Bolden of NASA reaffirmed the goal of sending humans to Mars. He laid out 2030 as the date of a crewed surface landing, and noted that planned 2020 Mars rover would support the human mission.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LUDIC ARTISTS</dc:title>
  <dc:creator>ROSHANA S.V</dc:creator>
  <cp:lastModifiedBy>ROSHANA S.V</cp:lastModifiedBy>
  <cp:revision>14</cp:revision>
  <dcterms:created xsi:type="dcterms:W3CDTF">2020-10-03T11:16:19Z</dcterms:created>
  <dcterms:modified xsi:type="dcterms:W3CDTF">2020-10-03T14:28:07Z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